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90" r:id="rId2"/>
    <p:sldId id="258" r:id="rId3"/>
    <p:sldId id="269" r:id="rId4"/>
    <p:sldId id="271" r:id="rId5"/>
    <p:sldId id="300" r:id="rId6"/>
    <p:sldId id="298" r:id="rId7"/>
    <p:sldId id="289" r:id="rId8"/>
    <p:sldId id="277" r:id="rId9"/>
    <p:sldId id="285" r:id="rId10"/>
    <p:sldId id="295" r:id="rId11"/>
    <p:sldId id="286" r:id="rId12"/>
    <p:sldId id="287" r:id="rId13"/>
    <p:sldId id="288" r:id="rId14"/>
    <p:sldId id="282" r:id="rId15"/>
    <p:sldId id="279" r:id="rId16"/>
    <p:sldId id="283" r:id="rId17"/>
    <p:sldId id="284" r:id="rId18"/>
    <p:sldId id="275" r:id="rId19"/>
    <p:sldId id="296" r:id="rId20"/>
    <p:sldId id="297" r:id="rId21"/>
    <p:sldId id="292" r:id="rId22"/>
    <p:sldId id="294" r:id="rId23"/>
    <p:sldId id="291" r:id="rId24"/>
    <p:sldId id="302" r:id="rId25"/>
    <p:sldId id="303" r:id="rId26"/>
  </p:sldIdLst>
  <p:sldSz cx="9144000" cy="6858000" type="screen4x3"/>
  <p:notesSz cx="6858000" cy="9144000"/>
  <p:custDataLst>
    <p:tags r:id="rId28"/>
  </p:custDataLst>
  <p:defaultTextStyle>
    <a:defPPr>
      <a:defRPr lang="en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áška" initials="D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90"/>
  </p:normalViewPr>
  <p:slideViewPr>
    <p:cSldViewPr>
      <p:cViewPr varScale="1">
        <p:scale>
          <a:sx n="81" d="100"/>
          <a:sy n="81" d="100"/>
        </p:scale>
        <p:origin x="1277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CB076-288B-4E23-B76E-B57D6F1815BA}" type="datetimeFigureOut">
              <a:rPr lang="sk-SK" smtClean="0"/>
              <a:t>25. 6. 2020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1EE50-9235-4E88-A0B6-796C38F96E0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5529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22D0A-339C-7B45-AEEC-3AE34ED200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98EADC-4073-F745-B4A0-4563FDCF7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F0097-7B45-404A-BFD4-F4C3DDBA3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7AE3-7895-49C9-A84E-520FEA9E2924}" type="datetimeFigureOut">
              <a:rPr lang="sk-SK" smtClean="0"/>
              <a:t>25. 6. 2020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33EDD-432D-4444-8213-92017D45D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D94F1-5BCA-BD4A-90EA-6809D4BA9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CDE5-6D34-47D9-ABE4-9F184DEAEA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931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C93B1-3BEA-154B-93C9-16B0888F0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E8247F-7571-0D49-84D5-FD1915963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4AB76-A7F5-4B46-92A9-04D25FB98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7AE3-7895-49C9-A84E-520FEA9E2924}" type="datetimeFigureOut">
              <a:rPr lang="sk-SK" smtClean="0"/>
              <a:t>25. 6. 2020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0ACD5-EE4D-F54D-99F6-F8715B838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ECBBD-D93C-4245-8BEB-8DF6E656D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CDE5-6D34-47D9-ABE4-9F184DEAEA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5047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F10C84-4E90-4F4B-8082-7BD3CD027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0AE760-DB3B-374E-BF6C-72B42B5BA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A8922-4E82-584E-993F-B325545D7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7AE3-7895-49C9-A84E-520FEA9E2924}" type="datetimeFigureOut">
              <a:rPr lang="sk-SK" smtClean="0"/>
              <a:t>25. 6. 2020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98AA5-2F97-7041-9E36-3C9B51E58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167FA-E8A8-6749-BFBA-72B3484E2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CDE5-6D34-47D9-ABE4-9F184DEAEA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610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5D207-DC86-1145-BC9E-DC687897F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8865D-B79A-3749-BBA5-7CE8A823E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801C2-E87C-6B4E-AEF1-D5B93858B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7AE3-7895-49C9-A84E-520FEA9E2924}" type="datetimeFigureOut">
              <a:rPr lang="sk-SK" smtClean="0"/>
              <a:t>25. 6. 2020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3F8A3-97FA-DA42-B9CA-DE9745629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A8004-4CEE-B540-A642-66515F514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CDE5-6D34-47D9-ABE4-9F184DEAEA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785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6454A-B944-5B46-8842-9906156C8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7E288-E124-D94D-A1C1-5C1BA0603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2B7ED2-15EB-C443-8917-101153EC6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7AE3-7895-49C9-A84E-520FEA9E2924}" type="datetimeFigureOut">
              <a:rPr lang="sk-SK" smtClean="0"/>
              <a:t>25. 6. 2020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7D39F-70BD-344A-AC43-DE772A896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79993-69E8-6849-BF82-921C5B08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CDE5-6D34-47D9-ABE4-9F184DEAEA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906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FDABB-1C08-A341-ABE7-DDE5FA399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A10EA-CA68-CC41-8007-5C1CF9A0F5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EC2436-74F2-1542-93EB-51C48173B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42BAA-1CF6-DA40-87DA-AC3B4215C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7AE3-7895-49C9-A84E-520FEA9E2924}" type="datetimeFigureOut">
              <a:rPr lang="sk-SK" smtClean="0"/>
              <a:t>25. 6. 2020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622CA2-5674-BF4D-893C-0CB07225C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B684D-2829-9647-8FDD-F87676734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CDE5-6D34-47D9-ABE4-9F184DEAEA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871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35BA5-1A21-BF47-8266-460A7CB46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D2EA4-AC28-0540-9BDC-7C0DE5B95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A40D52-B732-A74D-A8D8-98EA354E2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906299-DE69-1243-A566-78339036D9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064EF4-CD68-9E4A-B1E2-CE4033DFD2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5DF6E4-8F72-524C-975B-E7E50FA9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7AE3-7895-49C9-A84E-520FEA9E2924}" type="datetimeFigureOut">
              <a:rPr lang="sk-SK" smtClean="0"/>
              <a:t>25. 6. 2020</a:t>
            </a:fld>
            <a:endParaRPr lang="sk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3A584E-30F1-6048-A6D0-2FEA93DB8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E0DF0E-7479-B740-8320-AF5E5EDE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CDE5-6D34-47D9-ABE4-9F184DEAEA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362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A8EDB-AB5F-6A43-ADB8-3002F0B46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714E13-6448-0F40-9A73-5FA2956A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7AE3-7895-49C9-A84E-520FEA9E2924}" type="datetimeFigureOut">
              <a:rPr lang="sk-SK" smtClean="0"/>
              <a:t>25. 6. 2020</a:t>
            </a:fld>
            <a:endParaRPr lang="sk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7DF582-91A6-EB47-BB14-757D3BD4C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866AD4-BD59-BF4B-B59B-81A8E4EC0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CDE5-6D34-47D9-ABE4-9F184DEAEA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316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38BEBF-2B9F-D848-A741-B90409706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7AE3-7895-49C9-A84E-520FEA9E2924}" type="datetimeFigureOut">
              <a:rPr lang="sk-SK" smtClean="0"/>
              <a:t>25. 6. 2020</a:t>
            </a:fld>
            <a:endParaRPr lang="sk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8DC800-FD01-C64E-BE7B-55B07BB75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8A2912-ECF6-7341-8093-FA4EC1B68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CDE5-6D34-47D9-ABE4-9F184DEAEA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6251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63BB5-E325-1945-8661-8603F4F35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4F332-410A-F545-A448-E342E2407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835A83-F757-684B-B06D-C26BEBEA12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387285-97B8-E443-BA44-F7163CDFD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7AE3-7895-49C9-A84E-520FEA9E2924}" type="datetimeFigureOut">
              <a:rPr lang="sk-SK" smtClean="0"/>
              <a:t>25. 6. 2020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EF7BC-6CE6-C749-9CEF-547226C56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9CE93E-FA5E-4C47-8CD8-1FA11DC8F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CDE5-6D34-47D9-ABE4-9F184DEAEA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937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865B3-C38E-C84D-9F86-B07CE69F7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6D843D-6FB1-9B48-BFAA-DCAD05C603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S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59CCE-BBD0-E949-91E0-05203B0CDB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C6532F-2164-CC46-8438-017A4852A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C7AE3-7895-49C9-A84E-520FEA9E2924}" type="datetimeFigureOut">
              <a:rPr lang="sk-SK" smtClean="0"/>
              <a:t>25. 6. 2020</a:t>
            </a:fld>
            <a:endParaRPr lang="sk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C7D38-EF81-1E4C-AE14-316B22101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FA3E05-6290-EB4C-ADAC-2C019B909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0CDE5-6D34-47D9-ABE4-9F184DEAEA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258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3F37B6-3CEE-F346-A265-5EA2D38A9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FF256F-E20C-294F-91D2-AA65A5146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D6031-7961-6B48-BAD3-C7ABB1033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C7AE3-7895-49C9-A84E-520FEA9E2924}" type="datetimeFigureOut">
              <a:rPr lang="sk-SK" smtClean="0"/>
              <a:t>25. 6. 2020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8F316-7A11-2C4E-BB68-6EB482395F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F0725-0BAD-CA4A-85EA-4B7DEF2B40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0CDE5-6D34-47D9-ABE4-9F184DEAEAA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6565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3357563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sk-SK" sz="3200" b="1" dirty="0">
                <a:solidFill>
                  <a:schemeClr val="tx2"/>
                </a:solidFill>
              </a:rPr>
              <a:t>Zákon č. 69/2018 Z. z. o kybernetickej bezpečnosti, prevádzkovateľ základnej služby a jeho povinnosti</a:t>
            </a:r>
            <a:br>
              <a:rPr lang="sk-SK" sz="3200" b="1" dirty="0">
                <a:solidFill>
                  <a:schemeClr val="tx2"/>
                </a:solidFill>
              </a:rPr>
            </a:br>
            <a:r>
              <a:rPr lang="sk-SK" sz="3200" b="1" dirty="0">
                <a:solidFill>
                  <a:schemeClr val="tx2"/>
                </a:solidFill>
              </a:rPr>
              <a:t>(doplnené o prevádzkovateľa digitálnej služby)</a:t>
            </a:r>
            <a:br>
              <a:rPr lang="sk-SK" sz="3200" b="1" dirty="0"/>
            </a:b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3046592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347075" cy="1143000"/>
          </a:xfrm>
        </p:spPr>
        <p:txBody>
          <a:bodyPr>
            <a:normAutofit/>
          </a:bodyPr>
          <a:lstStyle/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Povinnosti prevádzkovateľa základnej 	služby - § 19</a:t>
            </a:r>
          </a:p>
        </p:txBody>
      </p:sp>
      <p:sp>
        <p:nvSpPr>
          <p:cNvPr id="6" name="Obdĺžnik 1"/>
          <p:cNvSpPr/>
          <p:nvPr/>
        </p:nvSpPr>
        <p:spPr>
          <a:xfrm>
            <a:off x="489370" y="1487299"/>
            <a:ext cx="7857499" cy="456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PZS je ďalej povinný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Riešiť kybernetický bezpečnostný incident,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Bezodkladne hlásiť závažný kybernetický bezpečnostný incident,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Spolupracovať s NBÚ a ústredným orgánom pri riešení nahláseného KBI (poskytnutie potrebnej súčinnosti),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V čase KBI zabezpečiť dôkaz alebo dôkazný prostriedok tak, aby mohol byť použitý v trestnom konaní,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Oznámiť orgánu činnému v trestnom konaní trestný čin, ktorého sa KBI týka, ak sa o ňom hodnoverne dozvie,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Je povinný hlásiť zmeny v údajoch podľa § 17 (povinné informácie o sebe),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PZS nezodpovedá za škodu, ktorá vznikne inému subjektu obmedzením kontinuity základnej služby pri riešení KBI (zákonným spôsobom a postupom).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endParaRPr lang="sk-SK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73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347075" cy="1143000"/>
          </a:xfrm>
        </p:spPr>
        <p:txBody>
          <a:bodyPr>
            <a:normAutofit/>
          </a:bodyPr>
          <a:lstStyle/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Bezpečnostné opatrenia - § 20</a:t>
            </a:r>
          </a:p>
        </p:txBody>
      </p:sp>
      <p:sp>
        <p:nvSpPr>
          <p:cNvPr id="6" name="Obdĺžnik 1"/>
          <p:cNvSpPr/>
          <p:nvPr/>
        </p:nvSpPr>
        <p:spPr>
          <a:xfrm>
            <a:off x="489370" y="1487299"/>
            <a:ext cx="7857499" cy="2240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BO sú úlohy, procesy role a technológie v organizačnej, personálnej a technologickej oblasti, ktorých cieľom je zabezpečenie kybernetickej bezpečnosti počas životného cyklu sietí a IS. BO realizované v závislosti od klasifikácie informácií (!) sa prijímajú s cieľom predchádzať KBI a minimalizovať vplyv KBI na na kontinuitu prevádzkovania ZS.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Klasifikácia informácií a kategorizácia sietí a IS sa vykonáva na základe významnosti, funkcie a účelu informácií a IS s ohľadom na dostupnosť, dôvernosť, integritu, kvalitu služby a kontrolnú činnosť.</a:t>
            </a:r>
          </a:p>
        </p:txBody>
      </p:sp>
    </p:spTree>
    <p:extLst>
      <p:ext uri="{BB962C8B-B14F-4D97-AF65-F5344CB8AC3E}">
        <p14:creationId xmlns:p14="http://schemas.microsoft.com/office/powerpoint/2010/main" val="3568055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347075" cy="1143000"/>
          </a:xfrm>
        </p:spPr>
        <p:txBody>
          <a:bodyPr>
            <a:normAutofit/>
          </a:bodyPr>
          <a:lstStyle/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Bezpečnostné opatrenia - § 20</a:t>
            </a:r>
          </a:p>
        </p:txBody>
      </p:sp>
      <p:sp>
        <p:nvSpPr>
          <p:cNvPr id="6" name="Obdĺžnik 1"/>
          <p:cNvSpPr/>
          <p:nvPr/>
        </p:nvSpPr>
        <p:spPr>
          <a:xfrm>
            <a:off x="489370" y="1274933"/>
            <a:ext cx="7857499" cy="5583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BO sa prijímajú pre oblasť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Organizácie IB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Riadenia aktív, hrozieb a rizík 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Personálnej bezpečnosti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Riadenia dodávateľských služieb, akvizície, vývoj a údržby IS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Technických zraniteľností systémov a zariadení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Riadenia bezpečnosti sietí a IS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Riadenia prevádzky 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Riadenia prístupov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Kryptografických opatrení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Riešenia KBI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Monitorovania, testovania bezpečnosti a bezpečnostných auditov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Fyzickej bezpečnosti a bezpečnosti prostredia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Riadenia kontinuity procesov</a:t>
            </a:r>
          </a:p>
        </p:txBody>
      </p:sp>
    </p:spTree>
    <p:extLst>
      <p:ext uri="{BB962C8B-B14F-4D97-AF65-F5344CB8AC3E}">
        <p14:creationId xmlns:p14="http://schemas.microsoft.com/office/powerpoint/2010/main" val="2778118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347075" cy="1143000"/>
          </a:xfrm>
        </p:spPr>
        <p:txBody>
          <a:bodyPr>
            <a:normAutofit/>
          </a:bodyPr>
          <a:lstStyle/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Bezpečnostné opatrenia - § 20</a:t>
            </a:r>
          </a:p>
        </p:txBody>
      </p:sp>
      <p:sp>
        <p:nvSpPr>
          <p:cNvPr id="6" name="Obdĺžnik 1"/>
          <p:cNvSpPr/>
          <p:nvPr/>
        </p:nvSpPr>
        <p:spPr>
          <a:xfrm>
            <a:off x="489370" y="1487299"/>
            <a:ext cx="7857499" cy="3911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BO musia zahŕňať najmenej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Detekciu kybernetických bezpečnostných incidentov,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Evidenciu kybernetických bezpečnostných incidentov,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Postupy riešenia a riešenie kybernetických bezpečnostných incidentov,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Určenie kontaktnej osoby pre prijímanie a evidenciu hlásení,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Prepojenie do komunikačného systému pre hlásenie a riešenie kybernetických bezpečnostných incidentov a centrálneho systému včasného varovania,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BO sa prijímajú a realizujú na základe schválenej bezpečnostnej dokumentácie, ktorá musí byť aktuálna a musí zodpovedať reálnemu stavu(!).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endParaRPr lang="sk-SK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809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347075" cy="1143000"/>
          </a:xfrm>
        </p:spPr>
        <p:txBody>
          <a:bodyPr>
            <a:normAutofit/>
          </a:bodyPr>
          <a:lstStyle/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Vyhláška č. 362/2019 - obsah a štruktúra 	bezpečnostnej dokumentácie</a:t>
            </a:r>
          </a:p>
        </p:txBody>
      </p:sp>
      <p:sp>
        <p:nvSpPr>
          <p:cNvPr id="6" name="Obdĺžnik 1"/>
          <p:cNvSpPr/>
          <p:nvPr/>
        </p:nvSpPr>
        <p:spPr>
          <a:xfrm>
            <a:off x="489370" y="1700808"/>
            <a:ext cx="7857499" cy="301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b="1" dirty="0">
                <a:solidFill>
                  <a:schemeClr val="tx2"/>
                </a:solidFill>
              </a:rPr>
              <a:t>Vyhláška 362/2018, § 2: 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Obsah a štruktúra bezpečnostnej dokumentácie: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Schválená bezpečnostná stratégia KB a bezpečnostné politiky KB,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Klasifikácia informácií a kategorizácia sietí a IS,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Zdokumentované vymedzenie rozsahu a spôsobu plnenia všetkých bezpečnostných opatrení,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Vykonaná analýza rizík KB,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Záverečná správa o výsledkoch auditu KB (§ 29 </a:t>
            </a:r>
            <a:r>
              <a:rPr lang="sk-SK" b="1" dirty="0" err="1">
                <a:solidFill>
                  <a:schemeClr val="tx2"/>
                </a:solidFill>
              </a:rPr>
              <a:t>ZoKB</a:t>
            </a:r>
            <a:r>
              <a:rPr lang="sk-SK" b="1" dirty="0">
                <a:solidFill>
                  <a:schemeClr val="tx2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50891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347075" cy="1143000"/>
          </a:xfrm>
        </p:spPr>
        <p:txBody>
          <a:bodyPr>
            <a:normAutofit/>
          </a:bodyPr>
          <a:lstStyle/>
          <a:p>
            <a:pPr algn="l"/>
            <a:r>
              <a:rPr lang="sk-SK" sz="3200" b="1" dirty="0">
                <a:solidFill>
                  <a:schemeClr val="tx2"/>
                </a:solidFill>
              </a:rPr>
              <a:t>	Vyhláška č. 362/2019 - obsah a štruktúra 	bezpečnostnej dokumentácie</a:t>
            </a:r>
            <a:endParaRPr lang="sk-SK" sz="3200" b="1" dirty="0"/>
          </a:p>
        </p:txBody>
      </p:sp>
      <p:sp>
        <p:nvSpPr>
          <p:cNvPr id="6" name="Obdĺžnik 1"/>
          <p:cNvSpPr/>
          <p:nvPr/>
        </p:nvSpPr>
        <p:spPr>
          <a:xfrm>
            <a:off x="489370" y="1700808"/>
            <a:ext cx="7857499" cy="431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b="1" dirty="0">
                <a:solidFill>
                  <a:schemeClr val="tx2"/>
                </a:solidFill>
              </a:rPr>
              <a:t>Vyhláška 362/2018, § 2: 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 Bezpečnostná dokumentácia sa vypracúva na základe posúdenia poskytovanej základnej služby (!)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Súvisiaca infraštruktúra výrobných a produkčných technológií,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Súvisiaca infraštruktúra IKT,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Súvisiaca aplikačná architektúra,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Súvisiaca bezpečnostná architektúra a implementované bezpečnostné opatrenia,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Súvisiace organizačné usporiadanie, pracovné role, zodpovednosti a delenie právomocí,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Súvisiace zaužívané rámce riadenia operačných rizík,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Súvisiaca organizačná kultúra a spoločenská zodpovednosť.</a:t>
            </a:r>
          </a:p>
        </p:txBody>
      </p:sp>
    </p:spTree>
    <p:extLst>
      <p:ext uri="{BB962C8B-B14F-4D97-AF65-F5344CB8AC3E}">
        <p14:creationId xmlns:p14="http://schemas.microsoft.com/office/powerpoint/2010/main" val="737677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107363" cy="1143000"/>
          </a:xfrm>
        </p:spPr>
        <p:txBody>
          <a:bodyPr>
            <a:normAutofit/>
          </a:bodyPr>
          <a:lstStyle/>
          <a:p>
            <a:pPr algn="l"/>
            <a:r>
              <a:rPr lang="sk-SK" sz="3200" b="1" dirty="0">
                <a:solidFill>
                  <a:schemeClr val="tx2"/>
                </a:solidFill>
              </a:rPr>
              <a:t>	Zmluva PZS s treťou stranou </a:t>
            </a:r>
          </a:p>
        </p:txBody>
      </p:sp>
      <p:sp>
        <p:nvSpPr>
          <p:cNvPr id="2" name="Obdĺžnik 1"/>
          <p:cNvSpPr/>
          <p:nvPr/>
        </p:nvSpPr>
        <p:spPr>
          <a:xfrm>
            <a:off x="611560" y="1628800"/>
            <a:ext cx="7495741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Vyhláška 362/2018, § 8, zmluva s treťou stranou obsahuje najmenej: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Obdobie trvania zmluvy,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Ustanovenie záväzku tretej strany dodržiavať bezpečnostné politiky prevádzkovateľa základnej služby a vyjadrenie súhlasu s nimi,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Ustanovenie povinnosti chrániť všetky informácie poskytnuté tretej strane,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Ustanovenie povinnosti tretej strany prijímať a dodržiavať bezpečnostné opatrenia,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Konkrétnu špecifikáciu a rozsah bezpečnostných opatrení a vyjadrenie súhlasu s nimi,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Konkrétny rozsah činností tretej strany,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Zoznam pracovných rolí tretej strany, ktoré majú prístup k informáciám a údajom PZS,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Ustanovenie o rozsahu, spôsobe a možnosti vykonávania kontrolných činností a auditu PZS v tretej strane.</a:t>
            </a:r>
          </a:p>
        </p:txBody>
      </p:sp>
    </p:spTree>
    <p:extLst>
      <p:ext uri="{BB962C8B-B14F-4D97-AF65-F5344CB8AC3E}">
        <p14:creationId xmlns:p14="http://schemas.microsoft.com/office/powerpoint/2010/main" val="1240037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107363" cy="1143000"/>
          </a:xfrm>
        </p:spPr>
        <p:txBody>
          <a:bodyPr>
            <a:normAutofit/>
          </a:bodyPr>
          <a:lstStyle/>
          <a:p>
            <a:pPr algn="l"/>
            <a:r>
              <a:rPr lang="sk-SK" sz="3200" b="1" dirty="0">
                <a:solidFill>
                  <a:schemeClr val="tx2"/>
                </a:solidFill>
              </a:rPr>
              <a:t>	Zmluva PZS s treťou stranou </a:t>
            </a:r>
          </a:p>
        </p:txBody>
      </p:sp>
      <p:sp>
        <p:nvSpPr>
          <p:cNvPr id="2" name="Obdĺžnik 1"/>
          <p:cNvSpPr/>
          <p:nvPr/>
        </p:nvSpPr>
        <p:spPr>
          <a:xfrm>
            <a:off x="611560" y="1296478"/>
            <a:ext cx="7495741" cy="5312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Vyhláška 362/2018, § 8, zmluva s treťou stranou obsahuje najmenej: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Vymedzenie podmienok a možnosti zapojenia ďalšieho dodávateľa (úplne alebo čiastočne) zabezpečujúceho plnenie pre PZS,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Ustanovenia o povinnosti informovať PZS o KBI a o všetkých skutočnostiach majúcich vplyv na zabezpečenie KB,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Ustanovenia o spôsobe a forme hlásenia ďalších informácií požadovaných PZS na plnenie zákonných povinností (</a:t>
            </a:r>
            <a:r>
              <a:rPr lang="sk-SK" b="1" dirty="0" err="1">
                <a:solidFill>
                  <a:schemeClr val="tx2"/>
                </a:solidFill>
              </a:rPr>
              <a:t>ZoKB</a:t>
            </a:r>
            <a:r>
              <a:rPr lang="sk-SK" b="1" dirty="0">
                <a:solidFill>
                  <a:schemeClr val="tx2"/>
                </a:solidFill>
              </a:rPr>
              <a:t>),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Ustanovenia o spôsobe a forme hlásenia všetkých informácií majúcich vplyv na zmluvu,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Ustanovenia o sankčných mechanizmoch pri porušení zmluvy,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Ustanovenia o podmienkach a spôsobe ukončenia zmluvy,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Záväzok tretej strany vrátiť, previesť alebo aj zničiť všetky informácie, ku ktorým mala počas trvania vzťahu tretia strana prístup,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Záväzok tretej strany udeliť, poskytnúť alebo previesť licencie, práva alebo súhlasy nevyhnutné na zabezpečenie plnenia kontinuity ZS na PZS.</a:t>
            </a:r>
          </a:p>
        </p:txBody>
      </p:sp>
    </p:spTree>
    <p:extLst>
      <p:ext uri="{BB962C8B-B14F-4D97-AF65-F5344CB8AC3E}">
        <p14:creationId xmlns:p14="http://schemas.microsoft.com/office/powerpoint/2010/main" val="1984118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347075" cy="1143000"/>
          </a:xfrm>
        </p:spPr>
        <p:txBody>
          <a:bodyPr>
            <a:normAutofit/>
          </a:bodyPr>
          <a:lstStyle/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Povinnosti prevádzkovateľa digitálnej  	služby - § 22 </a:t>
            </a:r>
          </a:p>
        </p:txBody>
      </p:sp>
      <p:sp>
        <p:nvSpPr>
          <p:cNvPr id="6" name="Obdĺžnik 1"/>
          <p:cNvSpPr/>
          <p:nvPr/>
        </p:nvSpPr>
        <p:spPr>
          <a:xfrm>
            <a:off x="489370" y="1487299"/>
            <a:ext cx="7857499" cy="5466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Prijať a dodržiavať vhodné a primerané bezpečnostné opatrenia na účely riadenia rizík súvisiacich s ohrozením kontinuity digitálnej služby a procesu riadenia KBI. Povinnosť vyčleniť dostatočné personálne, materiálno-technické a finančné zdroje s cieľom zabezpečenia kontinuity digitálnej služby.</a:t>
            </a:r>
          </a:p>
          <a:p>
            <a:pPr marL="285750" lvl="1" indent="-285750" algn="just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Prevádzkovateľ digitálnej služby posudzuje najmä: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Bezpečnosť sietí a IS, 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Spôsob zachovania kontinuity digitálnej služby v prípade KBI,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Súlad sietí a IS s bezpečnostnými štandardmi v oblasti KB,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Hlásiť každý KBI,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Riešiť hlásený KBI,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Spolupracovať s Úradom (CSIRT NBÚ alebo CSIRT ÚPVII) pri riešení KBI.</a:t>
            </a:r>
          </a:p>
          <a:p>
            <a:pPr marL="285750" lvl="1" indent="-285750" algn="just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Ak využíva na plnenie služby prevádzkovateľa základnej služby, je povinný s ním uzatvoriť zmluvu o plnení bezpečnostných opatrení a notifikačných povinností.</a:t>
            </a:r>
          </a:p>
          <a:p>
            <a:pPr marL="285750" lvl="1" indent="-285750" algn="just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O hlásenom KBI informuje tretiu stranu, ak by sa plnenie zmluvy stalo nemožným.</a:t>
            </a:r>
          </a:p>
        </p:txBody>
      </p:sp>
    </p:spTree>
    <p:extLst>
      <p:ext uri="{BB962C8B-B14F-4D97-AF65-F5344CB8AC3E}">
        <p14:creationId xmlns:p14="http://schemas.microsoft.com/office/powerpoint/2010/main" val="2191209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107363" cy="1143000"/>
          </a:xfrm>
        </p:spPr>
        <p:txBody>
          <a:bodyPr>
            <a:normAutofit fontScale="90000"/>
          </a:bodyPr>
          <a:lstStyle/>
          <a:p>
            <a:pPr algn="l"/>
            <a:r>
              <a:rPr lang="sk-SK" sz="3200" b="1" dirty="0">
                <a:solidFill>
                  <a:schemeClr val="tx2"/>
                </a:solidFill>
              </a:rPr>
              <a:t>	Kybernetický bezpečnostný incident (KBI)</a:t>
            </a:r>
            <a:br>
              <a:rPr lang="sk-SK" sz="3200" b="1" dirty="0">
                <a:solidFill>
                  <a:schemeClr val="tx2"/>
                </a:solidFill>
              </a:rPr>
            </a:br>
            <a:r>
              <a:rPr lang="sk-SK" sz="3200" b="1" dirty="0">
                <a:solidFill>
                  <a:schemeClr val="tx2"/>
                </a:solidFill>
              </a:rPr>
              <a:t>	- Zákon o KB</a:t>
            </a:r>
            <a:br>
              <a:rPr lang="sk-SK" sz="3200" b="1" dirty="0">
                <a:solidFill>
                  <a:schemeClr val="tx2"/>
                </a:solidFill>
              </a:rPr>
            </a:br>
            <a:r>
              <a:rPr lang="sk-SK" sz="3200" b="1" dirty="0">
                <a:solidFill>
                  <a:schemeClr val="tx2"/>
                </a:solidFill>
              </a:rPr>
              <a:t> </a:t>
            </a:r>
            <a:endParaRPr lang="sk-SK" sz="3200" b="1" dirty="0"/>
          </a:p>
        </p:txBody>
      </p:sp>
      <p:sp>
        <p:nvSpPr>
          <p:cNvPr id="2" name="Obdĺžnik 1"/>
          <p:cNvSpPr/>
          <p:nvPr/>
        </p:nvSpPr>
        <p:spPr>
          <a:xfrm>
            <a:off x="611560" y="1333411"/>
            <a:ext cx="7495741" cy="5121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b="1" dirty="0">
                <a:solidFill>
                  <a:schemeClr val="tx2"/>
                </a:solidFill>
              </a:rPr>
              <a:t>§ 24 Zákona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PZS je povinný hlásiť každý závažný KBI ktorý identifikuje na základe presiahnutia kritérií pre jednotlivé kategórie (odsek 2)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Kategórie (I, II, III) v závislosti od: 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počtu používateľov základnej služby zasiahnutých KBI,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dĺžky trvania KBI 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geografického rozšírenia KBI,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stupňa narušenia fungovania základnej (alebo digitálnej) služby,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rozsahu vplyvu na hospodárske alebo spoločenské činnosti štátu.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Ak PZS využíva služby prevádzkovateľa digitálnej služby (PDS), hlásenie podáva PDS.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Hlásenie sa vykonáva prostredníctvom jednotného IS KB (JISKB).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Ak účinky KBI do okamihu jeho hlásenia nepominuli, PZS je povinný odoslať neúplné hlásenie.</a:t>
            </a:r>
          </a:p>
        </p:txBody>
      </p:sp>
    </p:spTree>
    <p:extLst>
      <p:ext uri="{BB962C8B-B14F-4D97-AF65-F5344CB8AC3E}">
        <p14:creationId xmlns:p14="http://schemas.microsoft.com/office/powerpoint/2010/main" val="1193209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036050" cy="1143000"/>
          </a:xfrm>
        </p:spPr>
        <p:txBody>
          <a:bodyPr>
            <a:normAutofit/>
          </a:bodyPr>
          <a:lstStyle/>
          <a:p>
            <a:pPr algn="l"/>
            <a:r>
              <a:rPr lang="sk-SK" sz="3200" b="1" dirty="0">
                <a:solidFill>
                  <a:schemeClr val="tx2"/>
                </a:solidFill>
              </a:rPr>
              <a:t>	Vybrané oblasti v zákone a súvisiacej 	legislatíve</a:t>
            </a:r>
          </a:p>
        </p:txBody>
      </p:sp>
      <p:sp>
        <p:nvSpPr>
          <p:cNvPr id="2" name="Obdĺžnik 1"/>
          <p:cNvSpPr/>
          <p:nvPr/>
        </p:nvSpPr>
        <p:spPr>
          <a:xfrm>
            <a:off x="539552" y="1417638"/>
            <a:ext cx="8325503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Zákon o KB a súvisiaca legislatíva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Prevádzkovateľ základnej služby – určenie a </a:t>
            </a:r>
            <a:r>
              <a:rPr lang="sk-SK" b="1" dirty="0" err="1">
                <a:solidFill>
                  <a:schemeClr val="tx2"/>
                </a:solidFill>
              </a:rPr>
              <a:t>nahlasovacia</a:t>
            </a:r>
            <a:r>
              <a:rPr lang="sk-SK" b="1" dirty="0">
                <a:solidFill>
                  <a:schemeClr val="tx2"/>
                </a:solidFill>
              </a:rPr>
              <a:t> povinnosť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Vyhláška č. 164/2018 Z. z., ktorou sa určujú identifikačné kritériá prevádzkovanej služby - určenie prevádzkovateľa základnej služby (sektorové a dopadové kritériá základnej služby)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Verejná správa - sektorové a dopadové pravidlá vo Vyhláške 164/2018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Povinnosti prevádzkovateľa základnej služby 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Vyhláška č. 362/2019 Z. z., ktorou sa ustanovuje obsah bezpečnostných opatrení, obsah a štruktúra bezpečnostnej dokumentácie a rozsah všeobecných bezpečnostných opatrení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Dodávateľ, ktorý prevádzkuje podporu základnej služby (zmluva)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Prevádzkovateľ digitálnej služby v kontexte na prevádzkovateľa základnej služby 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Kybernetický bezpečnostný incident (KBI)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Vyhláška č. 165/2018 Z. z., ktorou sa určujú identifikačné kritériá pre jednotlivé kategórie závažných KBI a podrobnosti hlásenia KBI </a:t>
            </a:r>
          </a:p>
        </p:txBody>
      </p:sp>
    </p:spTree>
    <p:extLst>
      <p:ext uri="{BB962C8B-B14F-4D97-AF65-F5344CB8AC3E}">
        <p14:creationId xmlns:p14="http://schemas.microsoft.com/office/powerpoint/2010/main" val="2464644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107363" cy="1143000"/>
          </a:xfrm>
        </p:spPr>
        <p:txBody>
          <a:bodyPr>
            <a:normAutofit fontScale="90000"/>
          </a:bodyPr>
          <a:lstStyle/>
          <a:p>
            <a:pPr algn="l"/>
            <a:r>
              <a:rPr lang="sk-SK" sz="3200" b="1" dirty="0">
                <a:solidFill>
                  <a:schemeClr val="tx2"/>
                </a:solidFill>
              </a:rPr>
              <a:t>	Kybernetický bezpečnostný incident (KBI) 	</a:t>
            </a:r>
            <a:br>
              <a:rPr lang="sk-SK" sz="3200" b="1" dirty="0">
                <a:solidFill>
                  <a:schemeClr val="tx2"/>
                </a:solidFill>
              </a:rPr>
            </a:br>
            <a:r>
              <a:rPr lang="sk-SK" sz="3200" b="1" dirty="0">
                <a:solidFill>
                  <a:schemeClr val="tx2"/>
                </a:solidFill>
              </a:rPr>
              <a:t>	- Vyhláška č. 165/2018 </a:t>
            </a:r>
            <a:br>
              <a:rPr lang="sk-SK" sz="3200" b="1" dirty="0">
                <a:solidFill>
                  <a:schemeClr val="tx2"/>
                </a:solidFill>
              </a:rPr>
            </a:br>
            <a:r>
              <a:rPr lang="sk-SK" sz="3200" b="1" dirty="0">
                <a:solidFill>
                  <a:schemeClr val="tx2"/>
                </a:solidFill>
              </a:rPr>
              <a:t> </a:t>
            </a:r>
            <a:endParaRPr lang="sk-SK" sz="3200" b="1" dirty="0"/>
          </a:p>
        </p:txBody>
      </p:sp>
      <p:sp>
        <p:nvSpPr>
          <p:cNvPr id="2" name="Obdĺžnik 1"/>
          <p:cNvSpPr/>
          <p:nvPr/>
        </p:nvSpPr>
        <p:spPr>
          <a:xfrm>
            <a:off x="611560" y="1333411"/>
            <a:ext cx="7495741" cy="5121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Vyhláška č. 165/2018 - ktorou sa určujú identifikačné kritériá pre jednotlivé kategórie </a:t>
            </a:r>
            <a:r>
              <a:rPr lang="sk-SK" b="1" i="1" u="sng" dirty="0">
                <a:solidFill>
                  <a:schemeClr val="tx2"/>
                </a:solidFill>
              </a:rPr>
              <a:t>závažných</a:t>
            </a:r>
            <a:r>
              <a:rPr lang="sk-SK" b="1" dirty="0">
                <a:solidFill>
                  <a:schemeClr val="tx2"/>
                </a:solidFill>
              </a:rPr>
              <a:t> kybernetických bezpečnostných incidentov a podrobnosti hlásenia kybernetických bezpečnostných incidentov.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3 stupne závažných KBI (I, II, III – príloha č. 1 tejto vyhlášky) delenie podľa dopadu: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Podľa počtu používateľov základnej služby zasiahnutých KBI,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Podľa dĺžky trvania a geografického rozšírenia,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Podľa stupňa narušenia fungovania základnej služby.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Hlásenie KBI obsahuje: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Kto KBI hlási (Identifikačné údaje a kontaktné údaje),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O závažnom KBI (časové údaje, detailný opis priebehu, rozsah škôd),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O zasiahnutej službe (popis zasiahnutých aktív, vplyv na službu),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O riešení (stav riešenia, vykonané opatrenia, popis následkov KBI).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endParaRPr lang="sk-SK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837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347075" cy="1143000"/>
          </a:xfrm>
        </p:spPr>
        <p:txBody>
          <a:bodyPr>
            <a:normAutofit/>
          </a:bodyPr>
          <a:lstStyle/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sz="3200" b="1" kern="1200" dirty="0">
                <a:solidFill>
                  <a:schemeClr val="tx2"/>
                </a:solidFill>
              </a:rPr>
              <a:t>	Audit - § 29</a:t>
            </a:r>
            <a:endParaRPr lang="sk-SK" sz="32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Obdĺžnik 1"/>
          <p:cNvSpPr/>
          <p:nvPr/>
        </p:nvSpPr>
        <p:spPr>
          <a:xfrm>
            <a:off x="489370" y="1487299"/>
            <a:ext cx="7857499" cy="389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Podľa § 29 ods. 1 zákona č. 69/2018 Z. z. o kybernetickej bezpečnosti prevádzkovateľ základnej služby je povinný preveriť účinnosť prijatých bezpečnostných opatrení a plnenie požiadaviek stanovených týmto zákonom vykonaním auditu kybernetickej bezpečnosti do dvoch rokov odo dňa zaradenia prevádzkovateľa základnej služby do registra prevádzkovateľov základných služieb. 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Podľa § 29 ods. 3 zákona č. 69/2018 Z. z. audit kybernetickej bezpečnosti vykonáva orgán posudzovania zhody podľa osobitného predpisu, ktorý je akreditovaný ako orgán príslušný na posudzovanie zhody v oblasti kybernetickej bezpečnosti. 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Podľa § 32 písm. f) zákona č. 69/2018 Z. z. úrad ustanoví všeobecne záväzným právnym predpisom pravidlá a rozsah auditu kybernetickej bezpečnosti a podrobnosti o akreditácii orgánov posudzovania zhody a o obsahu záverečnej správy o výsledkoch auditu kybernetickej bezpečnosti podľa § 29 ods. 1 až 4. </a:t>
            </a:r>
          </a:p>
        </p:txBody>
      </p:sp>
    </p:spTree>
    <p:extLst>
      <p:ext uri="{BB962C8B-B14F-4D97-AF65-F5344CB8AC3E}">
        <p14:creationId xmlns:p14="http://schemas.microsoft.com/office/powerpoint/2010/main" val="961735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347075" cy="1143000"/>
          </a:xfrm>
        </p:spPr>
        <p:txBody>
          <a:bodyPr>
            <a:normAutofit/>
          </a:bodyPr>
          <a:lstStyle/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sz="3200" b="1" kern="1200" dirty="0">
                <a:solidFill>
                  <a:schemeClr val="tx2"/>
                </a:solidFill>
              </a:rPr>
              <a:t>	Audit – Vyjadrenie NBÚ</a:t>
            </a:r>
            <a:endParaRPr lang="sk-SK" sz="32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Obdĺžnik 1"/>
          <p:cNvSpPr/>
          <p:nvPr/>
        </p:nvSpPr>
        <p:spPr>
          <a:xfrm>
            <a:off x="489370" y="1487299"/>
            <a:ext cx="78574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Prevádzkovateľ základnej služby je povinný preveriť účinnosť prijatých bezpečnostných opatrení a plnenie požiadaviek vykonaním auditu kybernetickej bezpečnosti do 2 rokov odo dňa zaradenia do registra prevádzkovateľov základných služieb. Náklady auditu znáša prevádzkovateľ základnej služby. Audit sa vykoná v rozsahu stanovenom podľa všeobecne záväzného právneho predpisu, ktorý vydá úrad, a to v závislosti od klasifikácie informácií a kategorizácie sietí a informačných systémov po každej zmene majúcej významný vplyv na realizované bezpečnostné opatrenia a v určenom časovom intervale. Audit vykonáva orgán posudzovania zhody, ktorý je akreditovaný ako orgán príslušný na posudzovanie zhody v oblasti kybernetickej bezpečnosti.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Prevádzkovateľ základnej služby je povinný predložiť záverečnú správu o výsledkoch auditu úradu spolu s opatreniami na nápravu a s lehotami na ich odstránenie do 30 dní od ukončenia auditu.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Úrad môže kedykoľvek vykonať audit prevádzkovateľa základnej služby, alebo požiadať orgán posudzovania zhody o vykonanie auditu s cieľom potvrdiť účinnosť prijatých bezpečnostných opatrení a plnenie požiadaviek podľa zákona o kybernetickej bezpečnosti. Náklady takto vykonaného auditu znáša úrad.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endParaRPr lang="sk-SK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5277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347075" cy="1143000"/>
          </a:xfrm>
        </p:spPr>
        <p:txBody>
          <a:bodyPr>
            <a:normAutofit/>
          </a:bodyPr>
          <a:lstStyle/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</a:t>
            </a:r>
            <a:r>
              <a:rPr lang="sk-SK" sz="3200" b="1" kern="1200" dirty="0">
                <a:solidFill>
                  <a:schemeClr val="tx2"/>
                </a:solidFill>
              </a:rPr>
              <a:t>Audit – orgán posudzovania zhody</a:t>
            </a:r>
            <a:endParaRPr lang="sk-SK" sz="3200" b="1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Obdĺžnik 1"/>
          <p:cNvSpPr/>
          <p:nvPr/>
        </p:nvSpPr>
        <p:spPr>
          <a:xfrm>
            <a:off x="489370" y="1487299"/>
            <a:ext cx="7857499" cy="2643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Čl. 2 bod 13 nariadenia Európskeho parlamentu a Rady (ES) č. 765/2008 </a:t>
            </a:r>
            <a:br>
              <a:rPr lang="sk-SK" b="1" dirty="0">
                <a:solidFill>
                  <a:schemeClr val="tx2"/>
                </a:solidFill>
              </a:rPr>
            </a:br>
            <a:r>
              <a:rPr lang="sk-SK" b="1" dirty="0">
                <a:solidFill>
                  <a:schemeClr val="tx2"/>
                </a:solidFill>
              </a:rPr>
              <a:t>z 9. júla 2008, ktorým sa stanovujú požiadavky akreditácie a dohľadu nad trhom v súvislosti s uvádzaním výrobkov na trh a ktorým sa zrušuje nariadenie (EHS) č. 339/93 (Ú. v. EÚ L 218, 13. 8. 2008):</a:t>
            </a:r>
          </a:p>
          <a:p>
            <a:pPr marL="457200" lvl="2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b="1" dirty="0">
                <a:solidFill>
                  <a:schemeClr val="tx2"/>
                </a:solidFill>
              </a:rPr>
              <a:t>Orgánom posudzovania zhody je subjekt vykonávajúci činnosti posudzovania zhody vrátane kalibrácie, skúšania, osvedčovania a inšpekcie.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Ďalšie podmienky určuje Vyhláška NBÚ, ktorou sa ustanovujú pravidlá a rozsah auditu kybernetickej bezpečnosti a podrobnosti o akreditácii orgánov posudzovania zhody.</a:t>
            </a:r>
          </a:p>
        </p:txBody>
      </p:sp>
    </p:spTree>
    <p:extLst>
      <p:ext uri="{BB962C8B-B14F-4D97-AF65-F5344CB8AC3E}">
        <p14:creationId xmlns:p14="http://schemas.microsoft.com/office/powerpoint/2010/main" val="22973653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347075" cy="1143000"/>
          </a:xfrm>
        </p:spPr>
        <p:txBody>
          <a:bodyPr>
            <a:normAutofit/>
          </a:bodyPr>
          <a:lstStyle/>
          <a:p>
            <a:pPr algn="l"/>
            <a:r>
              <a:rPr lang="sk-SK" sz="3200" b="1" dirty="0">
                <a:solidFill>
                  <a:schemeClr val="tx2"/>
                </a:solidFill>
              </a:rPr>
              <a:t>Prevádzkovateľ digitálnej služby</a:t>
            </a:r>
            <a:endParaRPr lang="sk-SK" sz="32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A3979B8-9E7F-BC4F-938A-19CF9B715FE1}"/>
              </a:ext>
            </a:extLst>
          </p:cNvPr>
          <p:cNvSpPr/>
          <p:nvPr/>
        </p:nvSpPr>
        <p:spPr>
          <a:xfrm>
            <a:off x="251520" y="1196752"/>
            <a:ext cx="834707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K" dirty="0"/>
              <a:t>§ 22 Povinnosti poskytovateľa digitálnej služby</a:t>
            </a:r>
          </a:p>
          <a:p>
            <a:pPr algn="just"/>
            <a:r>
              <a:rPr lang="en-SK" dirty="0"/>
              <a:t>(1) Poskytovateľ digitálnej služby je povinný do šiestich mesiacov odo dňa oznámenia o zaradení do registra poskytovateľov digitálnych služieb prijať a dodržiavať vhodné a primerané bezpečnostné opatrenia podľa osobitného </a:t>
            </a:r>
            <a:r>
              <a:rPr lang="en-SK"/>
              <a:t>predpisu (</a:t>
            </a:r>
            <a:r>
              <a:rPr lang="sk-SK"/>
              <a:t>Vykonávacie</a:t>
            </a:r>
            <a:r>
              <a:rPr lang="sk-SK" dirty="0"/>
              <a:t> nariadenie Komisie (EÚ) 2018/151) </a:t>
            </a:r>
            <a:r>
              <a:rPr lang="en-SK" dirty="0"/>
              <a:t>na účely riadenia rizík súvisiacich s ohrozením kontinuity digitálnej služby a procesu riešenia kybernetických bezpečnostných incidentov. Na tento účel je poskytovateľ digitálnej služby povinný vyčleniť dostatočné personálne, materiálno-technické, časové a finančné zdroje s cieľom zabezpečenia kontinuity digitálnej služby.</a:t>
            </a:r>
          </a:p>
          <a:p>
            <a:pPr algn="just"/>
            <a:endParaRPr lang="en-SK" dirty="0"/>
          </a:p>
          <a:p>
            <a:pPr algn="just"/>
            <a:r>
              <a:rPr lang="en-SK" dirty="0"/>
              <a:t>(2) Poskytovateľ digitálnej služby na účely splnenia povinnosti podľa odseku 1 posudzuje najmä</a:t>
            </a:r>
          </a:p>
          <a:p>
            <a:pPr algn="just"/>
            <a:r>
              <a:rPr lang="en-SK" dirty="0"/>
              <a:t>a) bezpečnosť sietí a informačného systému a jeho schopnosť predchádzať a riešiť kybernetický bezpečnostný incident,</a:t>
            </a:r>
          </a:p>
          <a:p>
            <a:pPr algn="just"/>
            <a:r>
              <a:rPr lang="en-SK" dirty="0"/>
              <a:t>b) spôsob zachovania kontinuity digitálnej služby v prípade kybernetického bezpečnostného incidentu,</a:t>
            </a:r>
          </a:p>
          <a:p>
            <a:pPr algn="just"/>
            <a:r>
              <a:rPr lang="en-SK" dirty="0"/>
              <a:t>c) súlad sietí a informačného systému s bezpečnostnými štandardmi v oblasti kybernetickej bezpečnosti.</a:t>
            </a:r>
          </a:p>
        </p:txBody>
      </p:sp>
    </p:spTree>
    <p:extLst>
      <p:ext uri="{BB962C8B-B14F-4D97-AF65-F5344CB8AC3E}">
        <p14:creationId xmlns:p14="http://schemas.microsoft.com/office/powerpoint/2010/main" val="33732806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347075" cy="1143000"/>
          </a:xfrm>
        </p:spPr>
        <p:txBody>
          <a:bodyPr>
            <a:normAutofit/>
          </a:bodyPr>
          <a:lstStyle/>
          <a:p>
            <a:pPr algn="l"/>
            <a:r>
              <a:rPr lang="sk-SK" sz="3200" b="1" dirty="0">
                <a:solidFill>
                  <a:schemeClr val="tx2"/>
                </a:solidFill>
              </a:rPr>
              <a:t>Prevádzkovateľ digitálnej služby</a:t>
            </a:r>
            <a:endParaRPr lang="sk-SK" sz="32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A3979B8-9E7F-BC4F-938A-19CF9B715FE1}"/>
              </a:ext>
            </a:extLst>
          </p:cNvPr>
          <p:cNvSpPr/>
          <p:nvPr/>
        </p:nvSpPr>
        <p:spPr>
          <a:xfrm>
            <a:off x="398462" y="1196752"/>
            <a:ext cx="834707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K" b="1" dirty="0"/>
              <a:t>§ 22 Povinnosti poskytovateľa digitálnej služby</a:t>
            </a:r>
          </a:p>
          <a:p>
            <a:pPr algn="just"/>
            <a:r>
              <a:rPr lang="en-SK" dirty="0"/>
              <a:t>(3) Poskytovateľ digitálnej služby je povinný</a:t>
            </a:r>
          </a:p>
          <a:p>
            <a:pPr algn="just"/>
            <a:r>
              <a:rPr lang="en-SK" dirty="0"/>
              <a:t>a) hlásiť každý kybernetický bezpečnostný incident, ak disponuje informáciami, na základe ktorých je spôsobilý identifikovať, či má tento kybernetický bezpečnostný incident podstatný vplyv podľa osobitného predpisu, (</a:t>
            </a:r>
            <a:r>
              <a:rPr lang="sk-SK" dirty="0" err="1"/>
              <a:t>Vykonávacie</a:t>
            </a:r>
            <a:r>
              <a:rPr lang="sk-SK" dirty="0"/>
              <a:t> nariadenie Komisie (EÚ) 2018/151 </a:t>
            </a:r>
            <a:r>
              <a:rPr lang="en-SK" dirty="0"/>
              <a:t>) a to bezodkladne po jeho zistení,</a:t>
            </a:r>
          </a:p>
          <a:p>
            <a:pPr algn="just"/>
            <a:r>
              <a:rPr lang="en-SK" dirty="0"/>
              <a:t>b) riešiť hlásený kybernetický bezpečnostný incident,</a:t>
            </a:r>
          </a:p>
          <a:p>
            <a:pPr algn="just"/>
            <a:r>
              <a:rPr lang="en-SK" dirty="0"/>
              <a:t>c) spolupracovať s NBÚ pri riešení hláseného kybernetického bezpečnostného incidentu.</a:t>
            </a:r>
          </a:p>
          <a:p>
            <a:pPr algn="just"/>
            <a:r>
              <a:rPr lang="en-SK" dirty="0"/>
              <a:t>(4) Ak poskytovateľ digitálnej služby využíva na poskytovanie svojej digitálnej služby</a:t>
            </a:r>
          </a:p>
          <a:p>
            <a:pPr algn="just"/>
            <a:r>
              <a:rPr lang="en-SK" dirty="0"/>
              <a:t>prevádzkovateľa základnej služby, je povinný uzatvoriť s prevádzkovateľom základnej služby zmluvu o zabezpečení plnenia bezpečnostných opatrení a notifikačných povinností podľa tohto zákona počas celej doby, keď poskytovateľ digitálnej služby využíva na poskytovanie svojej digitálnej služby prevádzkovateľa základnej služby.</a:t>
            </a:r>
          </a:p>
          <a:p>
            <a:pPr algn="just"/>
            <a:r>
              <a:rPr lang="en-SK" dirty="0"/>
              <a:t>(5) O hlásenom kybernetickom bezpečnostnom incidente v nevyhnutnom rozsahu informuje poskytovateľ digitálnej služby tretiu stranu, ak by sa plnenie zmluvy stalo nemožným, ak úrad nerozhodne inak. Povinnosť zachovávať mlčanlivosť tým nie je dotknutá.</a:t>
            </a:r>
          </a:p>
        </p:txBody>
      </p:sp>
    </p:spTree>
    <p:extLst>
      <p:ext uri="{BB962C8B-B14F-4D97-AF65-F5344CB8AC3E}">
        <p14:creationId xmlns:p14="http://schemas.microsoft.com/office/powerpoint/2010/main" val="2329569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388350" cy="1143000"/>
          </a:xfrm>
        </p:spPr>
        <p:txBody>
          <a:bodyPr>
            <a:normAutofit fontScale="90000"/>
          </a:bodyPr>
          <a:lstStyle/>
          <a:p>
            <a:pPr marL="901700" indent="-901700" algn="l"/>
            <a:r>
              <a:rPr lang="sk-SK" sz="3200" b="1" dirty="0">
                <a:solidFill>
                  <a:schemeClr val="tx2"/>
                </a:solidFill>
              </a:rPr>
              <a:t>	Zákon č. 69/2018 Z. z. o kybernetickej bezpečnosti - súvisiaca legislatíva </a:t>
            </a:r>
            <a:br>
              <a:rPr lang="sk-SK" sz="3200" b="1" dirty="0"/>
            </a:br>
            <a:endParaRPr lang="sk-SK" sz="3200" dirty="0"/>
          </a:p>
        </p:txBody>
      </p:sp>
      <p:sp>
        <p:nvSpPr>
          <p:cNvPr id="2" name="Obdĺžnik 1"/>
          <p:cNvSpPr/>
          <p:nvPr/>
        </p:nvSpPr>
        <p:spPr>
          <a:xfrm>
            <a:off x="395536" y="1124744"/>
            <a:ext cx="8388350" cy="534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Smernica EP a Rady (EÚ) 2016/1148 o opatreniach na zabezpečenie vysokej spoločnej úrovne bezpečnosti sietí a IS v Únii (Zákon č. 69/2018 Z. z. o kybernetickej bezpečnosti je transponovaním tejto smernice do legislatívy SR)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Vyhláška č. 164/2018 Z. z., ktorou sa určujú identifikačné kritériá prevádzkovanej služby - určenie prevádzkovateľa základnej služby (sektorové a dopadové kritériá základnej služby)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Vyhláška č. 165/2018 Z. z., ktorou sa určujú identifikačné kritériá pre jednotlivé kategórie závažných KBI a podrobnosti hlásenia KBI 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Vyhláška č. 166/2018 Z. z., pre riešenie bezpečnostných incidentov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Vyhláška č. 362/2019 Z. z., ktorou sa ustanovuje obsah bezpečnostných opatrení, obsah a štruktúra bezpečnostnej dokumentácie a rozsah všeobecných bezpečnostných opatrení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 err="1">
                <a:solidFill>
                  <a:schemeClr val="tx2"/>
                </a:solidFill>
              </a:rPr>
              <a:t>Vykonávacie</a:t>
            </a:r>
            <a:r>
              <a:rPr lang="sk-SK" b="1" dirty="0">
                <a:solidFill>
                  <a:schemeClr val="tx2"/>
                </a:solidFill>
              </a:rPr>
              <a:t> nariadenie Komisie (EÚ) 2018/151 z 30. </a:t>
            </a:r>
            <a:r>
              <a:rPr lang="sk-SK" b="1" dirty="0" err="1">
                <a:solidFill>
                  <a:schemeClr val="tx2"/>
                </a:solidFill>
              </a:rPr>
              <a:t>januára</a:t>
            </a:r>
            <a:r>
              <a:rPr lang="sk-SK" b="1" dirty="0">
                <a:solidFill>
                  <a:schemeClr val="tx2"/>
                </a:solidFill>
              </a:rPr>
              <a:t> 2018, </a:t>
            </a:r>
            <a:r>
              <a:rPr lang="sk-SK" b="1" dirty="0" err="1">
                <a:solidFill>
                  <a:schemeClr val="tx2"/>
                </a:solidFill>
              </a:rPr>
              <a:t>ktorým</a:t>
            </a:r>
            <a:r>
              <a:rPr lang="sk-SK" b="1" dirty="0">
                <a:solidFill>
                  <a:schemeClr val="tx2"/>
                </a:solidFill>
              </a:rPr>
              <a:t> sa </a:t>
            </a:r>
            <a:r>
              <a:rPr lang="sk-SK" b="1" dirty="0" err="1">
                <a:solidFill>
                  <a:schemeClr val="tx2"/>
                </a:solidFill>
              </a:rPr>
              <a:t>stanovuju</a:t>
            </a:r>
            <a:r>
              <a:rPr lang="sk-SK" b="1" dirty="0">
                <a:solidFill>
                  <a:schemeClr val="tx2"/>
                </a:solidFill>
              </a:rPr>
              <a:t>́ pravidlá </a:t>
            </a:r>
            <a:r>
              <a:rPr lang="sk-SK" b="1" dirty="0" err="1">
                <a:solidFill>
                  <a:schemeClr val="tx2"/>
                </a:solidFill>
              </a:rPr>
              <a:t>uplatňovania</a:t>
            </a:r>
            <a:r>
              <a:rPr lang="sk-SK" b="1" dirty="0">
                <a:solidFill>
                  <a:schemeClr val="tx2"/>
                </a:solidFill>
              </a:rPr>
              <a:t> smernice </a:t>
            </a:r>
            <a:r>
              <a:rPr lang="sk-SK" b="1" dirty="0" err="1">
                <a:solidFill>
                  <a:schemeClr val="tx2"/>
                </a:solidFill>
              </a:rPr>
              <a:t>Európskeho</a:t>
            </a:r>
            <a:r>
              <a:rPr lang="sk-SK" b="1" dirty="0">
                <a:solidFill>
                  <a:schemeClr val="tx2"/>
                </a:solidFill>
              </a:rPr>
              <a:t> parlamentu a Rady (EÚ) 2016/1148, </a:t>
            </a:r>
            <a:r>
              <a:rPr lang="sk-SK" b="1" dirty="0" err="1">
                <a:solidFill>
                  <a:schemeClr val="tx2"/>
                </a:solidFill>
              </a:rPr>
              <a:t>pokial</a:t>
            </a:r>
            <a:r>
              <a:rPr lang="sk-SK" b="1" dirty="0">
                <a:solidFill>
                  <a:schemeClr val="tx2"/>
                </a:solidFill>
              </a:rPr>
              <a:t>̌ ide o </a:t>
            </a:r>
            <a:r>
              <a:rPr lang="sk-SK" b="1" dirty="0" err="1">
                <a:solidFill>
                  <a:schemeClr val="tx2"/>
                </a:solidFill>
              </a:rPr>
              <a:t>bližšiu</a:t>
            </a:r>
            <a:r>
              <a:rPr lang="sk-SK" b="1" dirty="0">
                <a:solidFill>
                  <a:schemeClr val="tx2"/>
                </a:solidFill>
              </a:rPr>
              <a:t> </a:t>
            </a:r>
            <a:r>
              <a:rPr lang="sk-SK" b="1" dirty="0" err="1">
                <a:solidFill>
                  <a:schemeClr val="tx2"/>
                </a:solidFill>
              </a:rPr>
              <a:t>špecifikáciu</a:t>
            </a:r>
            <a:r>
              <a:rPr lang="sk-SK" b="1" dirty="0">
                <a:solidFill>
                  <a:schemeClr val="tx2"/>
                </a:solidFill>
              </a:rPr>
              <a:t> prvkov, </a:t>
            </a:r>
            <a:r>
              <a:rPr lang="sk-SK" b="1" dirty="0" err="1">
                <a:solidFill>
                  <a:schemeClr val="tx2"/>
                </a:solidFill>
              </a:rPr>
              <a:t>ktore</a:t>
            </a:r>
            <a:r>
              <a:rPr lang="sk-SK" b="1" dirty="0">
                <a:solidFill>
                  <a:schemeClr val="tx2"/>
                </a:solidFill>
              </a:rPr>
              <a:t>́ musia poskytovatelia </a:t>
            </a:r>
            <a:r>
              <a:rPr lang="sk-SK" b="1" dirty="0" err="1">
                <a:solidFill>
                  <a:schemeClr val="tx2"/>
                </a:solidFill>
              </a:rPr>
              <a:t>digitálnych</a:t>
            </a:r>
            <a:r>
              <a:rPr lang="sk-SK" b="1" dirty="0">
                <a:solidFill>
                  <a:schemeClr val="tx2"/>
                </a:solidFill>
              </a:rPr>
              <a:t> </a:t>
            </a:r>
            <a:r>
              <a:rPr lang="sk-SK" b="1" dirty="0" err="1">
                <a:solidFill>
                  <a:schemeClr val="tx2"/>
                </a:solidFill>
              </a:rPr>
              <a:t>služieb</a:t>
            </a:r>
            <a:r>
              <a:rPr lang="sk-SK" b="1" dirty="0">
                <a:solidFill>
                  <a:schemeClr val="tx2"/>
                </a:solidFill>
              </a:rPr>
              <a:t> </a:t>
            </a:r>
            <a:r>
              <a:rPr lang="sk-SK" b="1" dirty="0" err="1">
                <a:solidFill>
                  <a:schemeClr val="tx2"/>
                </a:solidFill>
              </a:rPr>
              <a:t>zohľadňovat</a:t>
            </a:r>
            <a:r>
              <a:rPr lang="sk-SK" b="1" dirty="0">
                <a:solidFill>
                  <a:schemeClr val="tx2"/>
                </a:solidFill>
              </a:rPr>
              <a:t>̌ pri </a:t>
            </a:r>
            <a:r>
              <a:rPr lang="sk-SK" b="1" dirty="0" err="1">
                <a:solidFill>
                  <a:schemeClr val="tx2"/>
                </a:solidFill>
              </a:rPr>
              <a:t>riadeni</a:t>
            </a:r>
            <a:r>
              <a:rPr lang="sk-SK" b="1" dirty="0">
                <a:solidFill>
                  <a:schemeClr val="tx2"/>
                </a:solidFill>
              </a:rPr>
              <a:t>́ </a:t>
            </a:r>
            <a:r>
              <a:rPr lang="sk-SK" b="1" dirty="0" err="1">
                <a:solidFill>
                  <a:schemeClr val="tx2"/>
                </a:solidFill>
              </a:rPr>
              <a:t>rizík</a:t>
            </a:r>
            <a:r>
              <a:rPr lang="sk-SK" b="1" dirty="0">
                <a:solidFill>
                  <a:schemeClr val="tx2"/>
                </a:solidFill>
              </a:rPr>
              <a:t> v oblasti </a:t>
            </a:r>
            <a:r>
              <a:rPr lang="sk-SK" b="1" dirty="0" err="1">
                <a:solidFill>
                  <a:schemeClr val="tx2"/>
                </a:solidFill>
              </a:rPr>
              <a:t>bezpečnosti</a:t>
            </a:r>
            <a:r>
              <a:rPr lang="sk-SK" b="1" dirty="0">
                <a:solidFill>
                  <a:schemeClr val="tx2"/>
                </a:solidFill>
              </a:rPr>
              <a:t> sietí a </a:t>
            </a:r>
            <a:r>
              <a:rPr lang="sk-SK" b="1" dirty="0" err="1">
                <a:solidFill>
                  <a:schemeClr val="tx2"/>
                </a:solidFill>
              </a:rPr>
              <a:t>informačných</a:t>
            </a:r>
            <a:r>
              <a:rPr lang="sk-SK" b="1" dirty="0">
                <a:solidFill>
                  <a:schemeClr val="tx2"/>
                </a:solidFill>
              </a:rPr>
              <a:t> </a:t>
            </a:r>
            <a:r>
              <a:rPr lang="sk-SK" b="1" dirty="0" err="1">
                <a:solidFill>
                  <a:schemeClr val="tx2"/>
                </a:solidFill>
              </a:rPr>
              <a:t>systémov</a:t>
            </a:r>
            <a:r>
              <a:rPr lang="sk-SK" b="1" dirty="0">
                <a:solidFill>
                  <a:schemeClr val="tx2"/>
                </a:solidFill>
              </a:rPr>
              <a:t>, a parametrov na posudzovanie tohto, </a:t>
            </a:r>
            <a:r>
              <a:rPr lang="sk-SK" b="1" dirty="0" err="1">
                <a:solidFill>
                  <a:schemeClr val="tx2"/>
                </a:solidFill>
              </a:rPr>
              <a:t>či</a:t>
            </a:r>
            <a:r>
              <a:rPr lang="sk-SK" b="1" dirty="0">
                <a:solidFill>
                  <a:schemeClr val="tx2"/>
                </a:solidFill>
              </a:rPr>
              <a:t> má incident </a:t>
            </a:r>
            <a:r>
              <a:rPr lang="sk-SK" b="1" dirty="0" err="1">
                <a:solidFill>
                  <a:schemeClr val="tx2"/>
                </a:solidFill>
              </a:rPr>
              <a:t>závažny</a:t>
            </a:r>
            <a:r>
              <a:rPr lang="sk-SK" b="1" dirty="0">
                <a:solidFill>
                  <a:schemeClr val="tx2"/>
                </a:solidFill>
              </a:rPr>
              <a:t>́ vplyv (Ú. v. EÚ L 26, 31. 1. 2018).</a:t>
            </a:r>
          </a:p>
        </p:txBody>
      </p:sp>
    </p:spTree>
    <p:extLst>
      <p:ext uri="{BB962C8B-B14F-4D97-AF65-F5344CB8AC3E}">
        <p14:creationId xmlns:p14="http://schemas.microsoft.com/office/powerpoint/2010/main" val="2572520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333375"/>
            <a:ext cx="8107363" cy="1143000"/>
          </a:xfrm>
        </p:spPr>
        <p:txBody>
          <a:bodyPr>
            <a:normAutofit fontScale="90000"/>
          </a:bodyPr>
          <a:lstStyle/>
          <a:p>
            <a:pPr algn="l"/>
            <a:r>
              <a:rPr lang="sk-SK" sz="3200" b="1" dirty="0">
                <a:solidFill>
                  <a:schemeClr val="tx2"/>
                </a:solidFill>
              </a:rPr>
              <a:t>	Určenie prevádzkovateľa základnej služby </a:t>
            </a:r>
            <a:br>
              <a:rPr lang="sk-SK" sz="3200" b="1" dirty="0">
                <a:solidFill>
                  <a:schemeClr val="tx2"/>
                </a:solidFill>
              </a:rPr>
            </a:br>
            <a:r>
              <a:rPr lang="sk-SK" sz="3200" b="1" dirty="0">
                <a:solidFill>
                  <a:schemeClr val="tx2"/>
                </a:solidFill>
              </a:rPr>
              <a:t>	- Zákon č. 69/2018 - § 18 a Príloha č. 1 </a:t>
            </a:r>
            <a:br>
              <a:rPr lang="sk-SK" sz="3200" b="1" dirty="0">
                <a:solidFill>
                  <a:schemeClr val="tx2"/>
                </a:solidFill>
              </a:rPr>
            </a:br>
            <a:endParaRPr lang="sk-SK" sz="3200" b="1" dirty="0">
              <a:solidFill>
                <a:schemeClr val="tx2"/>
              </a:solidFill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602166" y="1556792"/>
            <a:ext cx="7495741" cy="4161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i="1" u="sng" dirty="0">
                <a:solidFill>
                  <a:schemeClr val="tx2"/>
                </a:solidFill>
              </a:rPr>
              <a:t>Identifikačné kritériá prevádzkovanej služby sú dopadové kritériá a špecifické sektorové kritériá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Dopadové kritériá sú učené všeobecne záväzným predpisom a zohľadňujú najmä: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Počet používateľov využívajúcich základnú službu (ZS)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Závislosť ostatných sektorov podľa prílohy č. 1 od ZS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Vplyv, ktorý by KBI z hľadiska rozsahu a trvania mal na hospodárske a spoločenské činnosti a záujmy štátu alebo bezpečnosť štátu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Trhový podiel prevádzkovateľa základnej služby 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Geografické rozloženie z hľadiska oblasti, ktorú by KBI mohol postihnúť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Význam PZS  z hľadiska zachovania kontinuity poskytovania služby</a:t>
            </a:r>
          </a:p>
        </p:txBody>
      </p:sp>
    </p:spTree>
    <p:extLst>
      <p:ext uri="{BB962C8B-B14F-4D97-AF65-F5344CB8AC3E}">
        <p14:creationId xmlns:p14="http://schemas.microsoft.com/office/powerpoint/2010/main" val="734545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333375"/>
            <a:ext cx="8107363" cy="1143000"/>
          </a:xfrm>
        </p:spPr>
        <p:txBody>
          <a:bodyPr>
            <a:normAutofit fontScale="90000"/>
          </a:bodyPr>
          <a:lstStyle/>
          <a:p>
            <a:pPr algn="l"/>
            <a:r>
              <a:rPr lang="sk-SK" sz="3200" b="1" dirty="0">
                <a:solidFill>
                  <a:schemeClr val="tx2"/>
                </a:solidFill>
              </a:rPr>
              <a:t>	Základná služba, prevádzkovateľ, zaradenie 	do zoznamu  PZS - Zákon č. 69/2018 - § 17</a:t>
            </a:r>
            <a:br>
              <a:rPr lang="sk-SK" sz="3200" b="1" dirty="0">
                <a:solidFill>
                  <a:schemeClr val="tx2"/>
                </a:solidFill>
              </a:rPr>
            </a:br>
            <a:endParaRPr lang="sk-SK" sz="3200" b="1" dirty="0">
              <a:solidFill>
                <a:schemeClr val="tx2"/>
              </a:solidFill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602166" y="1556792"/>
            <a:ext cx="7495741" cy="4315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i="1" u="sng" dirty="0">
                <a:solidFill>
                  <a:schemeClr val="tx2"/>
                </a:solidFill>
              </a:rPr>
              <a:t>Ohlasovacia povinnosť – ak prevádzkovateľ zistí, že došlo k </a:t>
            </a:r>
            <a:r>
              <a:rPr lang="sk-SK" b="1" i="1" u="sng" dirty="0" err="1">
                <a:solidFill>
                  <a:schemeClr val="tx2"/>
                </a:solidFill>
              </a:rPr>
              <a:t>prekočeniu</a:t>
            </a:r>
            <a:r>
              <a:rPr lang="sk-SK" b="1" i="1" u="sng" dirty="0">
                <a:solidFill>
                  <a:schemeClr val="tx2"/>
                </a:solidFill>
              </a:rPr>
              <a:t> identifikačných kritérií, je povinný to do 30 dní oznámiť úradu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Úrad zaradí službu a jej prevádzkovateľa do registra PZS: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Na základe oznámenia prevádzkovateľa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Na základe podnetu ústredného orgánu (UPVII pre VS)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Z vlastnej iniciatívy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Oznámenie musí obsahovať: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Názov, sídlo, kontaktné údaje, zoznam potenciálnych služieb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Cezhraničný presah, percentuálny podiel služby na trhu, geografické rozloženie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Informáciu o alternatívnych možnostiach zachovania kontinuity v prípade incidentu</a:t>
            </a:r>
          </a:p>
        </p:txBody>
      </p:sp>
    </p:spTree>
    <p:extLst>
      <p:ext uri="{BB962C8B-B14F-4D97-AF65-F5344CB8AC3E}">
        <p14:creationId xmlns:p14="http://schemas.microsoft.com/office/powerpoint/2010/main" val="552913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333375"/>
            <a:ext cx="8107363" cy="1143000"/>
          </a:xfrm>
        </p:spPr>
        <p:txBody>
          <a:bodyPr>
            <a:normAutofit/>
          </a:bodyPr>
          <a:lstStyle/>
          <a:p>
            <a:pPr algn="l"/>
            <a:r>
              <a:rPr lang="sk-SK" sz="3200" b="1" dirty="0">
                <a:solidFill>
                  <a:schemeClr val="tx2"/>
                </a:solidFill>
              </a:rPr>
              <a:t>	Určenie prevádzkovateľa základnej služby 	- Vyhláška č. 164/2018</a:t>
            </a:r>
          </a:p>
        </p:txBody>
      </p:sp>
      <p:sp>
        <p:nvSpPr>
          <p:cNvPr id="2" name="Obdĺžnik 1"/>
          <p:cNvSpPr/>
          <p:nvPr/>
        </p:nvSpPr>
        <p:spPr>
          <a:xfrm>
            <a:off x="602166" y="1556792"/>
            <a:ext cx="7495741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Vyhláška č. 164/2018 Z. z., ktorou sa určujú identifikačné kritériá prevádzkovanej služby:</a:t>
            </a:r>
          </a:p>
          <a:p>
            <a:pPr marL="457200" lvl="2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b="1" dirty="0">
                <a:solidFill>
                  <a:schemeClr val="tx2"/>
                </a:solidFill>
              </a:rPr>
              <a:t>§ 2: Prevádzkovaná služba spĺňa identifikačné kritériá základnej služby, ak spĺňa aspoň jedno dopadové kritérium a aspoň jedno sektorové kritérium, ak je uvedené v prílohe č. 1</a:t>
            </a:r>
          </a:p>
          <a:p>
            <a:pPr marL="457200" lvl="2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endParaRPr lang="sk-SK" b="1" dirty="0">
              <a:solidFill>
                <a:schemeClr val="tx2"/>
              </a:solidFill>
            </a:endParaRPr>
          </a:p>
          <a:p>
            <a:pPr marL="0"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b="1" i="1" u="sng" dirty="0">
                <a:solidFill>
                  <a:schemeClr val="tx2"/>
                </a:solidFill>
              </a:rPr>
              <a:t>Záver:</a:t>
            </a:r>
          </a:p>
          <a:p>
            <a:pPr marL="0"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b="1" dirty="0">
                <a:solidFill>
                  <a:schemeClr val="tx2"/>
                </a:solidFill>
              </a:rPr>
              <a:t>Prevádzkovateľa základnej služby teda určuje podmienka identifikačných kritérií. Ak spadá pod špecifické sektorové kritérium, a v rámci neho aj pod dopadové kritérium, potom je určený ako prevádzkovateľ základnej služby.</a:t>
            </a:r>
          </a:p>
        </p:txBody>
      </p:sp>
    </p:spTree>
    <p:extLst>
      <p:ext uri="{BB962C8B-B14F-4D97-AF65-F5344CB8AC3E}">
        <p14:creationId xmlns:p14="http://schemas.microsoft.com/office/powerpoint/2010/main" val="1275035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333375"/>
            <a:ext cx="8107363" cy="1143000"/>
          </a:xfrm>
        </p:spPr>
        <p:txBody>
          <a:bodyPr>
            <a:normAutofit fontScale="90000"/>
          </a:bodyPr>
          <a:lstStyle/>
          <a:p>
            <a:pPr algn="l"/>
            <a:r>
              <a:rPr lang="sk-SK" sz="3200" b="1" dirty="0">
                <a:solidFill>
                  <a:schemeClr val="tx2"/>
                </a:solidFill>
              </a:rPr>
              <a:t>	Príklad: určenie prevádzkovateľa základnej služby</a:t>
            </a:r>
            <a:br>
              <a:rPr lang="sk-SK" sz="3200" b="1" dirty="0">
                <a:solidFill>
                  <a:schemeClr val="tx2"/>
                </a:solidFill>
              </a:rPr>
            </a:br>
            <a:r>
              <a:rPr lang="sk-SK" sz="3200" b="1" dirty="0">
                <a:solidFill>
                  <a:schemeClr val="tx2"/>
                </a:solidFill>
              </a:rPr>
              <a:t>	- Verejná správa: Príloha č. 1 </a:t>
            </a:r>
            <a:r>
              <a:rPr lang="sk-SK" sz="3200" b="1" dirty="0" err="1">
                <a:solidFill>
                  <a:schemeClr val="tx2"/>
                </a:solidFill>
              </a:rPr>
              <a:t>ZoKB</a:t>
            </a:r>
            <a:r>
              <a:rPr lang="sk-SK" sz="3200" b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" name="Obdĺžnik 1"/>
          <p:cNvSpPr/>
          <p:nvPr/>
        </p:nvSpPr>
        <p:spPr>
          <a:xfrm>
            <a:off x="602166" y="1556792"/>
            <a:ext cx="7495741" cy="3259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Verejná správa (sektor), (podsektor nie je určený), orgán verejnej moci (prevádzkovateľ služby)</a:t>
            </a:r>
          </a:p>
          <a:p>
            <a:pPr marL="457200" lvl="2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b="1" dirty="0">
                <a:solidFill>
                  <a:schemeClr val="tx2"/>
                </a:solidFill>
              </a:rPr>
              <a:t>Služba, ktorá je na základe vyhodnotenia rizík v rámci organizácie definovaná ako podstatná služba v sektore (podsektore):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Bezpečnosti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Informačných systémov verejnej správy 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Obrany 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Spravodajských služieb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Utajovaných skutočností</a:t>
            </a:r>
          </a:p>
        </p:txBody>
      </p:sp>
    </p:spTree>
    <p:extLst>
      <p:ext uri="{BB962C8B-B14F-4D97-AF65-F5344CB8AC3E}">
        <p14:creationId xmlns:p14="http://schemas.microsoft.com/office/powerpoint/2010/main" val="1042865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459788" cy="1143000"/>
          </a:xfrm>
        </p:spPr>
        <p:txBody>
          <a:bodyPr>
            <a:normAutofit/>
          </a:bodyPr>
          <a:lstStyle/>
          <a:p>
            <a:pPr algn="l"/>
            <a:r>
              <a:rPr lang="sk-SK" sz="3200" b="1" dirty="0">
                <a:solidFill>
                  <a:schemeClr val="tx2"/>
                </a:solidFill>
              </a:rPr>
              <a:t>	Vyhláška č. 164/2018 - súvisiaca legislatíva</a:t>
            </a:r>
            <a:endParaRPr lang="sk-SK" sz="3200" b="1" dirty="0"/>
          </a:p>
        </p:txBody>
      </p:sp>
      <p:sp>
        <p:nvSpPr>
          <p:cNvPr id="2" name="Obdĺžnik 1"/>
          <p:cNvSpPr/>
          <p:nvPr/>
        </p:nvSpPr>
        <p:spPr>
          <a:xfrm>
            <a:off x="611560" y="1764932"/>
            <a:ext cx="7495741" cy="5121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Vyhláška č. 164/2018 - určenie prevádzkovateľa základnej služby (sektorové a dopadové kritériá)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Zákon č. 513/2009 Z. z. o dráhach 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Zákon č. 657/2004 Z. z. o tepelnej energetike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Zákon č. 429/2002 Z. z. o burze cenných papierov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Zákon č. 324/2011 Z. z. o poštových službách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Zákon č. 362/2011 Z. z. o liekoch a zdravotníckych pomôckach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Zákon č. 67/2010 o Z. z. podmienkach uvedenia chemických látok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Zákon č. 364/2004 Z. z. o vodách</a:t>
            </a:r>
          </a:p>
          <a:p>
            <a:pPr marL="742950" lvl="2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sk-SK" b="1" dirty="0">
                <a:solidFill>
                  <a:schemeClr val="tx2"/>
                </a:solidFill>
              </a:rPr>
              <a:t>Zákon č. 576/2004 Z. z. o zdravotnej starostlivosti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Preberaný právne záväzný akt EÚ: Smernica EP a Rady (EÚ) 2016/1148 o opatreniach na zabezpečenie vysokej spoločnej úrovne bezpečnosti sietí a IS v Únii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endParaRPr lang="sk-SK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303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347075" cy="1143000"/>
          </a:xfrm>
        </p:spPr>
        <p:txBody>
          <a:bodyPr>
            <a:normAutofit/>
          </a:bodyPr>
          <a:lstStyle/>
          <a:p>
            <a:pPr lvl="1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defRPr/>
            </a:pPr>
            <a:r>
              <a:rPr lang="sk-SK" sz="3200" b="1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Povinnosti prevádzkovateľa základnej 	služby - § 19</a:t>
            </a:r>
          </a:p>
        </p:txBody>
      </p:sp>
      <p:sp>
        <p:nvSpPr>
          <p:cNvPr id="6" name="Obdĺžnik 1"/>
          <p:cNvSpPr/>
          <p:nvPr/>
        </p:nvSpPr>
        <p:spPr>
          <a:xfrm>
            <a:off x="489370" y="1487299"/>
            <a:ext cx="7857499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Prijať a dodržiavať všetky bezpečnostné opatrenia najmenej v rozsahu par. 20 a sektorové bezpečnostné opatrenia, ak sú prijaté – do 6 mesiacov odo dňa oznámenia o zaradení do registra PZS (!).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Pri uzatvorení zmluvy s dodávateľom na výkon činností, ktoré priamo súvisia s prevádzkou sietí a IS pre PZS uzatvoriť zmluvu o zabezpečení plnenia bezpečnostných opatrení a notifikačných povinností podľa tohoto zákona počas celej doby platnosti zmluvy.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Dňom zaradenia do registra PZS o tejto skutočnosti informovať podnik na poskytovanie komunikačných služieb alebo sietí, ku ktorému je sieť alebo IS základnej služby pripojená. Na základe informovania s podnikom uzavrie zmluvu podľa predchádzajúceho odstavca.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Informovať v nevyhnutnom rozsahu tretiu stranu o hlásenom KBI za predpokladu, že by sa plnenie zmluvy stalo nemožným.</a:t>
            </a:r>
          </a:p>
          <a:p>
            <a:pPr marL="285750" lvl="1" indent="-28575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SzPct val="150000"/>
              <a:buFont typeface="Courier New" pitchFamily="49" charset="0"/>
              <a:buChar char="o"/>
              <a:defRPr/>
            </a:pPr>
            <a:r>
              <a:rPr lang="sk-SK" b="1" dirty="0">
                <a:solidFill>
                  <a:schemeClr val="tx2"/>
                </a:solidFill>
              </a:rPr>
              <a:t>Ak poskytuje základnú službu aj v inom členskom štáte EÚ, o kritériách rozhodne NBÚ v súčinnosti s orgánom daného členského štátu.</a:t>
            </a:r>
          </a:p>
        </p:txBody>
      </p:sp>
    </p:spTree>
    <p:extLst>
      <p:ext uri="{BB962C8B-B14F-4D97-AF65-F5344CB8AC3E}">
        <p14:creationId xmlns:p14="http://schemas.microsoft.com/office/powerpoint/2010/main" val="6706337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8&quot; unique_id=&quot;10058&quot;&gt;&lt;/object&gt;&lt;object type=&quot;2&quot; unique_id=&quot;10059&quot;&gt;&lt;object type=&quot;3&quot; unique_id=&quot;10060&quot;&gt;&lt;property id=&quot;20148&quot; value=&quot;5&quot;/&gt;&lt;property id=&quot;20300&quot; value=&quot;Slide 1&quot;/&gt;&lt;property id=&quot;20307&quot; value=&quot;256&quot;/&gt;&lt;/object&gt;&lt;object type=&quot;3&quot; unique_id=&quot;10061&quot;&gt;&lt;property id=&quot;20148&quot; value=&quot;5&quot;/&gt;&lt;property id=&quot;20300&quot; value=&quot;Slide 2 - &amp;quot;O spoločnosti&amp;quot;&quot;/&gt;&lt;property id=&quot;20307&quot; value=&quot;257&quot;/&gt;&lt;/object&gt;&lt;object type=&quot;3&quot; unique_id=&quot;10090&quot;&gt;&lt;property id=&quot;20148&quot; value=&quot;5&quot;/&gt;&lt;property id=&quot;20300&quot; value=&quot;Slide 3 - &amp;quot;Naše hodnoty&amp;quot;&quot;/&gt;&lt;property id=&quot;20307&quot; value=&quot;258&quot;/&gt;&lt;/object&gt;&lt;object type=&quot;3&quot; unique_id=&quot;10091&quot;&gt;&lt;property id=&quot;20148&quot; value=&quot;5&quot;/&gt;&lt;property id=&quot;20300&quot; value=&quot;Slide 4 - &amp;quot;Ochrana sieťových rozhraní &amp;quot;&quot;/&gt;&lt;property id=&quot;20307&quot; value=&quot;259&quot;/&gt;&lt;/object&gt;&lt;object type=&quot;3&quot; unique_id=&quot;10116&quot;&gt;&lt;property id=&quot;20148&quot; value=&quot;5&quot;/&gt;&lt;property id=&quot;20300&quot; value=&quot;Slide 5 - &amp;quot;Vzdialený prístup&amp;quot;&quot;/&gt;&lt;property id=&quot;20307&quot; value=&quot;260&quot;/&gt;&lt;/object&gt;&lt;object type=&quot;3&quot; unique_id=&quot;10117&quot;&gt;&lt;property id=&quot;20148&quot; value=&quot;5&quot;/&gt;&lt;property id=&quot;20300&quot; value=&quot;Slide 6 - &amp;quot;Bezpečnostný monitoring, SIM, SIEM&amp;quot;&quot;/&gt;&lt;property id=&quot;20307&quot; value=&quot;261&quot;/&gt;&lt;/object&gt;&lt;object type=&quot;3&quot; unique_id=&quot;10214&quot;&gt;&lt;property id=&quot;20148&quot; value=&quot;5&quot;/&gt;&lt;property id=&quot;20300&quot; value=&quot;Slide 7 - &amp;quot;Služby v oblasti počítačových sietí &amp;quot;&quot;/&gt;&lt;property id=&quot;20307&quot; value=&quot;262&quot;/&gt;&lt;/object&gt;&lt;object type=&quot;3&quot; unique_id=&quot;10287&quot;&gt;&lt;property id=&quot;20148&quot; value=&quot;5&quot;/&gt;&lt;property id=&quot;20300&quot; value=&quot;Slide 8 - &amp;quot;Bezdrôtové siete, BYOD&amp;quot;&quot;/&gt;&lt;property id=&quot;20307&quot; value=&quot;263&quot;/&gt;&lt;/object&gt;&lt;object type=&quot;3&quot; unique_id=&quot;10288&quot;&gt;&lt;property id=&quot;20148&quot; value=&quot;5&quot;/&gt;&lt;property id=&quot;20300&quot; value=&quot;Slide 9 - &amp;quot;Ochrana pred škodlivým obsahom&amp;quot;&quot;/&gt;&lt;property id=&quot;20307&quot; value=&quot;264&quot;/&gt;&lt;/object&gt;&lt;object type=&quot;3&quot; unique_id=&quot;10289&quot;&gt;&lt;property id=&quot;20148&quot; value=&quot;5&quot;/&gt;&lt;property id=&quot;20300&quot; value=&quot;Slide 10 - &amp;quot;Bezpečnostné audity, Analýza rizík&amp;quot;&quot;/&gt;&lt;property id=&quot;20307&quot; value=&quot;265&quot;/&gt;&lt;/object&gt;&lt;object type=&quot;3&quot; unique_id=&quot;10290&quot;&gt;&lt;property id=&quot;20148&quot; value=&quot;5&quot;/&gt;&lt;property id=&quot;20300&quot; value=&quot;Slide 12 - &amp;quot;Zavedenie bezpečnostného programu a procesov&amp;quot;&quot;/&gt;&lt;property id=&quot;20307&quot; value=&quot;266&quot;/&gt;&lt;/object&gt;&lt;object type=&quot;3&quot; unique_id=&quot;10291&quot;&gt;&lt;property id=&quot;20148&quot; value=&quot;5&quot;/&gt;&lt;property id=&quot;20300&quot; value=&quot;Slide 11 - &amp;quot;Penetračné testovanie, testovanie zraniteľností &amp;quot;&quot;/&gt;&lt;property id=&quot;20307&quot; value=&quot;267&quot;/&gt;&lt;/object&gt;&lt;object type=&quot;3&quot; unique_id=&quot;10390&quot;&gt;&lt;property id=&quot;20148&quot; value=&quot;5&quot;/&gt;&lt;property id=&quot;20300&quot; value=&quot;Slide 13 - &amp;quot;Kontakt&amp;quot;&quot;/&gt;&lt;property id=&quot;20307&quot; value=&quot;26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</TotalTime>
  <Words>2995</Words>
  <Application>Microsoft Office PowerPoint</Application>
  <PresentationFormat>Prezentácia na obrazovke (4:3)</PresentationFormat>
  <Paragraphs>205</Paragraphs>
  <Slides>25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Office Theme</vt:lpstr>
      <vt:lpstr>Zákon č. 69/2018 Z. z. o kybernetickej bezpečnosti, prevádzkovateľ základnej služby a jeho povinnosti (doplnené o prevádzkovateľa digitálnej služby) </vt:lpstr>
      <vt:lpstr> Vybrané oblasti v zákone a súvisiacej  legislatíve</vt:lpstr>
      <vt:lpstr> Zákon č. 69/2018 Z. z. o kybernetickej bezpečnosti - súvisiaca legislatíva  </vt:lpstr>
      <vt:lpstr> Určenie prevádzkovateľa základnej služby   - Zákon č. 69/2018 - § 18 a Príloha č. 1  </vt:lpstr>
      <vt:lpstr> Základná služba, prevádzkovateľ, zaradenie  do zoznamu  PZS - Zákon č. 69/2018 - § 17 </vt:lpstr>
      <vt:lpstr> Určenie prevádzkovateľa základnej služby  - Vyhláška č. 164/2018</vt:lpstr>
      <vt:lpstr> Príklad: určenie prevádzkovateľa základnej služby  - Verejná správa: Príloha č. 1 ZoKB </vt:lpstr>
      <vt:lpstr> Vyhláška č. 164/2018 - súvisiaca legislatíva</vt:lpstr>
      <vt:lpstr> Povinnosti prevádzkovateľa základnej  služby - § 19</vt:lpstr>
      <vt:lpstr> Povinnosti prevádzkovateľa základnej  služby - § 19</vt:lpstr>
      <vt:lpstr> Bezpečnostné opatrenia - § 20</vt:lpstr>
      <vt:lpstr> Bezpečnostné opatrenia - § 20</vt:lpstr>
      <vt:lpstr> Bezpečnostné opatrenia - § 20</vt:lpstr>
      <vt:lpstr> Vyhláška č. 362/2019 - obsah a štruktúra  bezpečnostnej dokumentácie</vt:lpstr>
      <vt:lpstr> Vyhláška č. 362/2019 - obsah a štruktúra  bezpečnostnej dokumentácie</vt:lpstr>
      <vt:lpstr> Zmluva PZS s treťou stranou </vt:lpstr>
      <vt:lpstr> Zmluva PZS s treťou stranou </vt:lpstr>
      <vt:lpstr> Povinnosti prevádzkovateľa digitálnej   služby - § 22 </vt:lpstr>
      <vt:lpstr> Kybernetický bezpečnostný incident (KBI)  - Zákon o KB  </vt:lpstr>
      <vt:lpstr> Kybernetický bezpečnostný incident (KBI)    - Vyhláška č. 165/2018   </vt:lpstr>
      <vt:lpstr> Audit - § 29</vt:lpstr>
      <vt:lpstr> Audit – Vyjadrenie NBÚ</vt:lpstr>
      <vt:lpstr> Audit – orgán posudzovania zhody</vt:lpstr>
      <vt:lpstr>Prevádzkovateľ digitálnej služby</vt:lpstr>
      <vt:lpstr>Prevádzkovateľ digitálnej služby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Richard Kiskovac</dc:creator>
  <cp:lastModifiedBy>Barbora Szórádová</cp:lastModifiedBy>
  <cp:revision>131</cp:revision>
  <dcterms:created xsi:type="dcterms:W3CDTF">2013-03-01T13:57:34Z</dcterms:created>
  <dcterms:modified xsi:type="dcterms:W3CDTF">2020-06-25T08:50:46Z</dcterms:modified>
</cp:coreProperties>
</file>